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4"/>
  </p:sldMasterIdLst>
  <p:notesMasterIdLst>
    <p:notesMasterId r:id="rId33"/>
  </p:notesMasterIdLst>
  <p:sldIdLst>
    <p:sldId id="256" r:id="rId5"/>
    <p:sldId id="257" r:id="rId6"/>
    <p:sldId id="282" r:id="rId7"/>
    <p:sldId id="258" r:id="rId8"/>
    <p:sldId id="283" r:id="rId9"/>
    <p:sldId id="284" r:id="rId10"/>
    <p:sldId id="285" r:id="rId11"/>
    <p:sldId id="286" r:id="rId12"/>
    <p:sldId id="287" r:id="rId13"/>
    <p:sldId id="288" r:id="rId14"/>
    <p:sldId id="259" r:id="rId15"/>
    <p:sldId id="263" r:id="rId16"/>
    <p:sldId id="265" r:id="rId17"/>
    <p:sldId id="268" r:id="rId18"/>
    <p:sldId id="269" r:id="rId19"/>
    <p:sldId id="270" r:id="rId20"/>
    <p:sldId id="271" r:id="rId21"/>
    <p:sldId id="272" r:id="rId22"/>
    <p:sldId id="260" r:id="rId23"/>
    <p:sldId id="266" r:id="rId24"/>
    <p:sldId id="261" r:id="rId25"/>
    <p:sldId id="273" r:id="rId26"/>
    <p:sldId id="274" r:id="rId27"/>
    <p:sldId id="275" r:id="rId28"/>
    <p:sldId id="279" r:id="rId29"/>
    <p:sldId id="280" r:id="rId30"/>
    <p:sldId id="281" r:id="rId31"/>
    <p:sldId id="289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572C789-EEE7-C4C0-4846-3B48D6F12225}" name="Tomislav Andro Čanić" initials="" userId="S::tcanic@pmfst.hr::e7d0d129-0ce4-4c9d-89d8-a5fa0ecda1f2" providerId="AD"/>
  <p188:author id="{7740D69D-3F9E-126B-68AF-A11C8F0BB93C}" name="Nikola Vidović" initials="NV" userId="S::nvidovic1@pmfst.hr::6648d5d6-091c-4fea-9e5a-9b4c42dc248c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3C6FF0-E40F-4C88-B0E0-F0178F036188}" v="341" dt="2024-01-23T04:22:34.210"/>
    <p1510:client id="{B1A5A603-CE0A-D848-9A73-803E06720B18}" v="92" dt="2024-01-22T23:28:39.4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8/10/relationships/authors" Target="authors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zaglavlj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3" name="Rezervirano mjesto datum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0A3229-3131-452C-856E-A3DBFD6D7DB2}" type="datetimeFigureOut">
              <a:rPr lang="hr-HR" smtClean="0"/>
              <a:t>23.1.2024.</a:t>
            </a:fld>
            <a:endParaRPr lang="hr-HR"/>
          </a:p>
        </p:txBody>
      </p:sp>
      <p:sp>
        <p:nvSpPr>
          <p:cNvPr id="4" name="Rezervirano mjesto slike slajd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r-HR"/>
          </a:p>
        </p:txBody>
      </p:sp>
      <p:sp>
        <p:nvSpPr>
          <p:cNvPr id="5" name="Rezervirano mjesto bilježaka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6" name="Rezervirano mjesto podnožj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7" name="Rezervirano mjesto broja slajd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399D00-708D-4941-883D-D0A148140EB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28847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/>
              <a:t>Nikola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2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171465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/>
              <a:t>Tomislav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11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9118756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/>
              <a:t>Tomislav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12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62749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/>
              <a:t>Tomislav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13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5704970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r-HR"/>
              <a:t>Nikola</a:t>
            </a:r>
          </a:p>
          <a:p>
            <a:endParaRPr lang="hr-HR"/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14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8493785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r-HR"/>
              <a:t>Nikola</a:t>
            </a:r>
          </a:p>
          <a:p>
            <a:endParaRPr lang="hr-HR"/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15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681758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r-HR"/>
              <a:t>Nikola</a:t>
            </a:r>
          </a:p>
          <a:p>
            <a:endParaRPr lang="hr-HR"/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16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763273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r-HR"/>
              <a:t>Nikola</a:t>
            </a:r>
          </a:p>
          <a:p>
            <a:endParaRPr lang="hr-HR"/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17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4021210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r-HR"/>
              <a:t>Nikola</a:t>
            </a:r>
          </a:p>
          <a:p>
            <a:endParaRPr lang="hr-HR"/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18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7931517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r-HR"/>
              <a:t>Nikola</a:t>
            </a:r>
          </a:p>
          <a:p>
            <a:endParaRPr lang="hr-HR"/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19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1456368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/>
              <a:t>Tomislav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20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628544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/>
              <a:t>Nikola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3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8745199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/>
              <a:t>Tomislav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21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4548021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r-HR"/>
              <a:t>Nikola</a:t>
            </a:r>
          </a:p>
          <a:p>
            <a:endParaRPr lang="hr-HR"/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22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1653958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r-HR"/>
              <a:t>Nikola</a:t>
            </a:r>
          </a:p>
          <a:p>
            <a:endParaRPr lang="hr-HR"/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23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2606761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r-HR"/>
              <a:t>Nikola</a:t>
            </a:r>
          </a:p>
          <a:p>
            <a:endParaRPr lang="hr-HR"/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24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616232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/>
              <a:t>Tomislav</a:t>
            </a:r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25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476195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/>
              <a:t>Tomislav</a:t>
            </a:r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26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079837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/>
              <a:t>Tomislav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27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28558508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/>
              <a:t>Tomislav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28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1487941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/>
              <a:t>Nikola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4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152679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/>
              <a:t>Nikola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5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3197673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/>
              <a:t>Nikola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6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242447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/>
              <a:t>Nikola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7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812679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/>
              <a:t>Nikola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8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6645007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/>
              <a:t>Tomislav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9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4588997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/>
              <a:t>Tomislav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399D00-708D-4941-883D-D0A148140EBA}" type="slidenum">
              <a:rPr lang="hr-HR" smtClean="0"/>
              <a:t>10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10546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  <a:latin typeface="Lucida Console" panose="020B0609040504020204" pitchFamily="49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  <a:latin typeface="Lucida Console" panose="020B0609040504020204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48A43DE-EB79-4CC6-BBD9-1A17BF147AFF}" type="datetimeFigureOut">
              <a:rPr lang="hr-HR" smtClean="0"/>
              <a:t>23.1.2024.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90481D1-6067-44E5-A9B7-B7ABA88F25EB}" type="slidenum">
              <a:rPr lang="hr-HR" smtClean="0"/>
              <a:t>‹#›</a:t>
            </a:fld>
            <a:endParaRPr lang="hr-HR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677975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A43DE-EB79-4CC6-BBD9-1A17BF147AFF}" type="datetimeFigureOut">
              <a:rPr lang="hr-HR" smtClean="0"/>
              <a:t>23.1.2024.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481D1-6067-44E5-A9B7-B7ABA88F25EB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438982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A43DE-EB79-4CC6-BBD9-1A17BF147AFF}" type="datetimeFigureOut">
              <a:rPr lang="hr-HR" smtClean="0"/>
              <a:t>23.1.2024.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481D1-6067-44E5-A9B7-B7ABA88F25EB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008996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Lucida Console" panose="020B0609040504020204" pitchFamily="49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Lucida Console" panose="020B0609040504020204" pitchFamily="49" charset="0"/>
              </a:defRPr>
            </a:lvl1pPr>
            <a:lvl2pPr>
              <a:defRPr i="0">
                <a:latin typeface="Lucida Console" panose="020B0609040504020204" pitchFamily="49" charset="0"/>
              </a:defRPr>
            </a:lvl2pPr>
            <a:lvl3pPr>
              <a:defRPr>
                <a:latin typeface="Lucida Console" panose="020B0609040504020204" pitchFamily="49" charset="0"/>
              </a:defRPr>
            </a:lvl3pPr>
            <a:lvl4pPr>
              <a:defRPr>
                <a:latin typeface="Lucida Console" panose="020B0609040504020204" pitchFamily="49" charset="0"/>
              </a:defRPr>
            </a:lvl4pPr>
            <a:lvl5pPr>
              <a:defRPr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A43DE-EB79-4CC6-BBD9-1A17BF147AFF}" type="datetimeFigureOut">
              <a:rPr lang="hr-HR" smtClean="0"/>
              <a:t>23.1.2024.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481D1-6067-44E5-A9B7-B7ABA88F25EB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548738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48A43DE-EB79-4CC6-BBD9-1A17BF147AFF}" type="datetimeFigureOut">
              <a:rPr lang="hr-HR" smtClean="0"/>
              <a:t>23.1.2024.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90481D1-6067-44E5-A9B7-B7ABA88F25EB}" type="slidenum">
              <a:rPr lang="hr-HR" smtClean="0"/>
              <a:t>‹#›</a:t>
            </a:fld>
            <a:endParaRPr lang="hr-HR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9414370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A43DE-EB79-4CC6-BBD9-1A17BF147AFF}" type="datetimeFigureOut">
              <a:rPr lang="hr-HR" smtClean="0"/>
              <a:t>23.1.2024.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481D1-6067-44E5-A9B7-B7ABA88F25EB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131873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A43DE-EB79-4CC6-BBD9-1A17BF147AFF}" type="datetimeFigureOut">
              <a:rPr lang="hr-HR" smtClean="0"/>
              <a:t>23.1.2024.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481D1-6067-44E5-A9B7-B7ABA88F25EB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279533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A43DE-EB79-4CC6-BBD9-1A17BF147AFF}" type="datetimeFigureOut">
              <a:rPr lang="hr-HR" smtClean="0"/>
              <a:t>23.1.2024.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481D1-6067-44E5-A9B7-B7ABA88F25EB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987625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A43DE-EB79-4CC6-BBD9-1A17BF147AFF}" type="datetimeFigureOut">
              <a:rPr lang="hr-HR" smtClean="0"/>
              <a:t>23.1.2024.</a:t>
            </a:fld>
            <a:endParaRPr lang="hr-H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481D1-6067-44E5-A9B7-B7ABA88F25EB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64504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48A43DE-EB79-4CC6-BBD9-1A17BF147AFF}" type="datetimeFigureOut">
              <a:rPr lang="hr-HR" smtClean="0"/>
              <a:t>23.1.2024.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90481D1-6067-44E5-A9B7-B7ABA88F25EB}" type="slidenum">
              <a:rPr lang="hr-HR" smtClean="0"/>
              <a:t>‹#›</a:t>
            </a:fld>
            <a:endParaRPr lang="hr-H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2853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48A43DE-EB79-4CC6-BBD9-1A17BF147AFF}" type="datetimeFigureOut">
              <a:rPr lang="hr-HR" smtClean="0"/>
              <a:t>23.1.2024.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90481D1-6067-44E5-A9B7-B7ABA88F25EB}" type="slidenum">
              <a:rPr lang="hr-HR" smtClean="0"/>
              <a:t>‹#›</a:t>
            </a:fld>
            <a:endParaRPr lang="hr-H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01547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148A43DE-EB79-4CC6-BBD9-1A17BF147AFF}" type="datetimeFigureOut">
              <a:rPr lang="hr-HR" smtClean="0"/>
              <a:t>23.1.2024.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790481D1-6067-44E5-A9B7-B7ABA88F25EB}" type="slidenum">
              <a:rPr lang="hr-HR" smtClean="0"/>
              <a:t>‹#›</a:t>
            </a:fld>
            <a:endParaRPr lang="hr-HR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09268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pr.to/VJW19O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BFDFAC9-521C-BFD3-C0FC-0CE2791C1E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8956" y="1480930"/>
            <a:ext cx="5176374" cy="3672027"/>
          </a:xfrm>
          <a:noFill/>
        </p:spPr>
        <p:txBody>
          <a:bodyPr anchor="ctr">
            <a:norm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/>
          <a:p>
            <a:pPr algn="r"/>
            <a:r>
              <a:rPr lang="hr-HR" sz="4400" dirty="0">
                <a:solidFill>
                  <a:schemeClr val="accent5">
                    <a:lumMod val="40000"/>
                    <a:lumOff val="60000"/>
                  </a:schemeClr>
                </a:solidFill>
                <a:latin typeface="Lucida Console" panose="020B0609040504020204" pitchFamily="49" charset="0"/>
                <a:cs typeface="Aharoni" panose="02010803020104030203" pitchFamily="2" charset="-79"/>
              </a:rPr>
              <a:t>Finalna prezentacija projekta</a:t>
            </a:r>
            <a:br>
              <a:rPr lang="hr-HR" sz="4800" dirty="0">
                <a:ea typeface="Calibri Light"/>
                <a:cs typeface="Calibri Light"/>
              </a:rPr>
            </a:br>
            <a:br>
              <a:rPr lang="hr-HR" sz="4800" dirty="0">
                <a:ea typeface="Calibri Light"/>
                <a:cs typeface="Calibri Light"/>
              </a:rPr>
            </a:br>
            <a:r>
              <a:rPr lang="hr-HR" sz="4800" cap="none" dirty="0" err="1">
                <a:solidFill>
                  <a:srgbClr val="FFFF00"/>
                </a:solidFill>
                <a:latin typeface="Aharoni" panose="02010803020104030203" pitchFamily="2" charset="-79"/>
                <a:ea typeface="+mj-lt"/>
                <a:cs typeface="Aharoni" panose="02010803020104030203" pitchFamily="2" charset="-79"/>
              </a:rPr>
              <a:t>get</a:t>
            </a:r>
            <a:r>
              <a:rPr lang="hr-HR" sz="4800" cap="none" dirty="0" err="1">
                <a:solidFill>
                  <a:srgbClr val="0070C0"/>
                </a:solidFill>
                <a:latin typeface="Aharoni" panose="02010803020104030203" pitchFamily="2" charset="-79"/>
                <a:ea typeface="+mj-lt"/>
                <a:cs typeface="Aharoni" panose="02010803020104030203" pitchFamily="2" charset="-79"/>
              </a:rPr>
              <a:t>By</a:t>
            </a:r>
            <a:r>
              <a:rPr lang="hr-HR" sz="4800" cap="none" dirty="0" err="1">
                <a:solidFill>
                  <a:srgbClr val="FFFF00"/>
                </a:solidFill>
                <a:latin typeface="Aharoni" panose="02010803020104030203" pitchFamily="2" charset="-79"/>
                <a:ea typeface="+mj-lt"/>
                <a:cs typeface="Aharoni" panose="02010803020104030203" pitchFamily="2" charset="-79"/>
              </a:rPr>
              <a:t>Promet</a:t>
            </a:r>
            <a:endParaRPr lang="hr-HR" sz="4800" cap="none" dirty="0">
              <a:latin typeface="Stencil" panose="040409050D0802020404" pitchFamily="82" charset="0"/>
              <a:ea typeface="ADLaM Display" panose="020F0502020204030204" pitchFamily="2" charset="0"/>
              <a:cs typeface="Aldhabi" panose="020F0502020204030204" pitchFamily="2" charset="-78"/>
            </a:endParaRPr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78ACDA1E-6E9D-AF94-1892-30890C1CC9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9139" y="1503763"/>
            <a:ext cx="2728917" cy="373251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hr-HR" sz="2000">
                <a:solidFill>
                  <a:schemeClr val="tx2"/>
                </a:solidFill>
                <a:latin typeface="Lucida Console" panose="020B0609040504020204" pitchFamily="49" charset="0"/>
                <a:ea typeface="Calibri"/>
                <a:cs typeface="Aharoni" panose="02010803020104030203" pitchFamily="2" charset="-79"/>
              </a:rPr>
              <a:t>Tomislav Andro Čanić</a:t>
            </a:r>
          </a:p>
          <a:p>
            <a:pPr algn="l">
              <a:spcAft>
                <a:spcPts val="600"/>
              </a:spcAft>
            </a:pPr>
            <a:r>
              <a:rPr lang="hr-HR" sz="2000">
                <a:solidFill>
                  <a:schemeClr val="tx2"/>
                </a:solidFill>
                <a:latin typeface="Lucida Console" panose="020B0609040504020204" pitchFamily="49" charset="0"/>
                <a:ea typeface="Calibri"/>
                <a:cs typeface="Aharoni" panose="02010803020104030203" pitchFamily="2" charset="-79"/>
              </a:rPr>
              <a:t>Nikola Vidović</a:t>
            </a:r>
          </a:p>
          <a:p>
            <a:pPr algn="l">
              <a:spcAft>
                <a:spcPts val="600"/>
              </a:spcAft>
            </a:pPr>
            <a:endParaRPr lang="hr-HR" sz="2000">
              <a:solidFill>
                <a:schemeClr val="tx2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98436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B8B9FD5-46CD-A107-25E8-24015C275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Persone i scenariji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B9A480DA-EEF8-F1AA-FB5D-DA962C18A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53978"/>
            <a:ext cx="9601200" cy="431342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hr-HR" sz="2400" dirty="0"/>
              <a:t>Marijin </a:t>
            </a:r>
            <a:r>
              <a:rPr lang="hr-HR" sz="2400" dirty="0" err="1"/>
              <a:t>storyboard</a:t>
            </a:r>
            <a:r>
              <a:rPr lang="hr-HR" sz="2400" dirty="0"/>
              <a:t>:</a:t>
            </a:r>
          </a:p>
        </p:txBody>
      </p:sp>
      <p:pic>
        <p:nvPicPr>
          <p:cNvPr id="4" name="Picture 550354553">
            <a:extLst>
              <a:ext uri="{FF2B5EF4-FFF2-40B4-BE49-F238E27FC236}">
                <a16:creationId xmlns:a16="http://schemas.microsoft.com/office/drawing/2014/main" id="{3062269B-F374-ADEE-119D-FDBA5D51B1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6" t="13725" r="1666" b="4575"/>
          <a:stretch>
            <a:fillRect/>
          </a:stretch>
        </p:blipFill>
        <p:spPr>
          <a:xfrm>
            <a:off x="956992" y="2505411"/>
            <a:ext cx="10716848" cy="2924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113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421D73F-187D-D2D4-B445-27AD81967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Ideje za dizajn aplikacija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5E5BC42C-278E-E423-9EE2-94CBFFE4CF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hr-HR"/>
              <a:t>  </a:t>
            </a:r>
            <a:r>
              <a:rPr lang="hr-HR" sz="2400" b="1"/>
              <a:t>Procjena važnosti interakcije sa korisnikom:</a:t>
            </a:r>
          </a:p>
          <a:p>
            <a:pPr lvl="1">
              <a:lnSpc>
                <a:spcPct val="150000"/>
              </a:lnSpc>
            </a:pPr>
            <a:r>
              <a:rPr lang="hr-HR"/>
              <a:t>Sučelje za putnike(mobilna aplikacija) – </a:t>
            </a:r>
            <a:r>
              <a:rPr lang="hr-HR">
                <a:solidFill>
                  <a:srgbClr val="C00000"/>
                </a:solidFill>
              </a:rPr>
              <a:t>velika važnost</a:t>
            </a:r>
          </a:p>
          <a:p>
            <a:pPr lvl="1">
              <a:lnSpc>
                <a:spcPct val="150000"/>
              </a:lnSpc>
            </a:pPr>
            <a:r>
              <a:rPr lang="hr-HR"/>
              <a:t>Sučelje za putnike(info ploča)   –</a:t>
            </a:r>
            <a:r>
              <a:rPr lang="hr-HR">
                <a:solidFill>
                  <a:srgbClr val="FFC000"/>
                </a:solidFill>
              </a:rPr>
              <a:t> </a:t>
            </a:r>
            <a:r>
              <a:rPr lang="hr-HR">
                <a:solidFill>
                  <a:srgbClr val="C00000"/>
                </a:solidFill>
              </a:rPr>
              <a:t>velika važnost</a:t>
            </a:r>
          </a:p>
          <a:p>
            <a:pPr lvl="1">
              <a:lnSpc>
                <a:spcPct val="150000"/>
              </a:lnSpc>
            </a:pPr>
            <a:r>
              <a:rPr lang="hr-HR"/>
              <a:t>Sučelje za vozače – </a:t>
            </a:r>
            <a:r>
              <a:rPr lang="hr-HR">
                <a:solidFill>
                  <a:srgbClr val="00B050"/>
                </a:solidFill>
              </a:rPr>
              <a:t>niska važnost</a:t>
            </a:r>
          </a:p>
          <a:p>
            <a:pPr lvl="1">
              <a:lnSpc>
                <a:spcPct val="150000"/>
              </a:lnSpc>
            </a:pPr>
            <a:r>
              <a:rPr lang="hr-HR"/>
              <a:t>Dizajn i sigurnost stajališta – </a:t>
            </a:r>
            <a:r>
              <a:rPr lang="hr-HR">
                <a:solidFill>
                  <a:srgbClr val="00B050"/>
                </a:solidFill>
              </a:rPr>
              <a:t>niska važnost</a:t>
            </a:r>
          </a:p>
        </p:txBody>
      </p:sp>
    </p:spTree>
    <p:extLst>
      <p:ext uri="{BB962C8B-B14F-4D97-AF65-F5344CB8AC3E}">
        <p14:creationId xmlns:p14="http://schemas.microsoft.com/office/powerpoint/2010/main" val="3278904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421D73F-187D-D2D4-B445-27AD81967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Ideja mobilne aplikacije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5E5BC42C-278E-E423-9EE2-94CBFFE4C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5999"/>
            <a:ext cx="4724400" cy="412715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hr-HR" sz="2400" b="1" dirty="0"/>
              <a:t>prijava</a:t>
            </a:r>
          </a:p>
          <a:p>
            <a:pPr>
              <a:lnSpc>
                <a:spcPct val="150000"/>
              </a:lnSpc>
            </a:pPr>
            <a:r>
              <a:rPr lang="hr-HR" sz="2400" b="1" dirty="0"/>
              <a:t>početni zaslon</a:t>
            </a:r>
            <a:endParaRPr lang="hr-HR" sz="2200" b="1" dirty="0"/>
          </a:p>
          <a:p>
            <a:pPr>
              <a:lnSpc>
                <a:spcPct val="150000"/>
              </a:lnSpc>
            </a:pPr>
            <a:r>
              <a:rPr lang="hr-HR" sz="2400" b="1" dirty="0"/>
              <a:t>Kupovina karata</a:t>
            </a:r>
          </a:p>
          <a:p>
            <a:pPr lvl="1">
              <a:lnSpc>
                <a:spcPct val="150000"/>
              </a:lnSpc>
            </a:pPr>
            <a:r>
              <a:rPr lang="hr-HR" sz="2400" b="1" dirty="0"/>
              <a:t>Pregled karata</a:t>
            </a:r>
          </a:p>
          <a:p>
            <a:pPr>
              <a:lnSpc>
                <a:spcPct val="150000"/>
              </a:lnSpc>
            </a:pPr>
            <a:r>
              <a:rPr lang="hr-HR" sz="2400" b="1" dirty="0"/>
              <a:t>Profil</a:t>
            </a:r>
          </a:p>
          <a:p>
            <a:pPr>
              <a:lnSpc>
                <a:spcPct val="150000"/>
              </a:lnSpc>
            </a:pPr>
            <a:r>
              <a:rPr lang="hr-HR" sz="2400" b="1" dirty="0"/>
              <a:t>Postavke</a:t>
            </a:r>
          </a:p>
          <a:p>
            <a:pPr>
              <a:lnSpc>
                <a:spcPct val="150000"/>
              </a:lnSpc>
            </a:pPr>
            <a:endParaRPr lang="hr-HR" sz="2400" b="1" dirty="0"/>
          </a:p>
        </p:txBody>
      </p:sp>
      <p:sp>
        <p:nvSpPr>
          <p:cNvPr id="4" name="Rezervirano mjesto sadržaja 2">
            <a:extLst>
              <a:ext uri="{FF2B5EF4-FFF2-40B4-BE49-F238E27FC236}">
                <a16:creationId xmlns:a16="http://schemas.microsoft.com/office/drawing/2014/main" id="{05F1B86A-A6FB-CC09-918D-C4F4948D2782}"/>
              </a:ext>
            </a:extLst>
          </p:cNvPr>
          <p:cNvSpPr txBox="1">
            <a:spLocks/>
          </p:cNvSpPr>
          <p:nvPr/>
        </p:nvSpPr>
        <p:spPr>
          <a:xfrm>
            <a:off x="6096000" y="2171700"/>
            <a:ext cx="4724400" cy="41271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Lucida Console" panose="020B060904050402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0" kern="1200" baseline="0">
                <a:solidFill>
                  <a:schemeClr val="tx2"/>
                </a:solidFill>
                <a:latin typeface="Lucida Console" panose="020B060904050402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Lucida Console" panose="020B060904050402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Lucida Console" panose="020B060904050402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Lucida Console" panose="020B060904050402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hr-HR" sz="2400" b="1" dirty="0"/>
              <a:t>Karta(mapa)</a:t>
            </a:r>
          </a:p>
          <a:p>
            <a:pPr lvl="1">
              <a:lnSpc>
                <a:spcPct val="150000"/>
              </a:lnSpc>
            </a:pPr>
            <a:r>
              <a:rPr lang="hr-HR" sz="2200" b="1" dirty="0"/>
              <a:t>Planiranje putovanja</a:t>
            </a:r>
            <a:endParaRPr lang="hr-HR" sz="2400" b="1" dirty="0"/>
          </a:p>
          <a:p>
            <a:pPr lvl="1">
              <a:lnSpc>
                <a:spcPct val="150000"/>
              </a:lnSpc>
            </a:pPr>
            <a:r>
              <a:rPr lang="hr-HR" sz="2200" b="1" dirty="0"/>
              <a:t>Vozni red</a:t>
            </a:r>
            <a:endParaRPr lang="hr-HR" sz="2400" b="1" dirty="0"/>
          </a:p>
          <a:p>
            <a:pPr lvl="1">
              <a:lnSpc>
                <a:spcPct val="150000"/>
              </a:lnSpc>
            </a:pPr>
            <a:r>
              <a:rPr lang="hr-HR" sz="2400" b="1" dirty="0"/>
              <a:t>Lokalne znamenitosti</a:t>
            </a:r>
          </a:p>
          <a:p>
            <a:pPr>
              <a:lnSpc>
                <a:spcPct val="150000"/>
              </a:lnSpc>
            </a:pPr>
            <a:endParaRPr lang="hr-HR" sz="2400" b="1" dirty="0"/>
          </a:p>
        </p:txBody>
      </p:sp>
    </p:spTree>
    <p:extLst>
      <p:ext uri="{BB962C8B-B14F-4D97-AF65-F5344CB8AC3E}">
        <p14:creationId xmlns:p14="http://schemas.microsoft.com/office/powerpoint/2010/main" val="30261650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421D73F-187D-D2D4-B445-27AD81967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Ideja za info ploču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5E5BC42C-278E-E423-9EE2-94CBFFE4C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5999"/>
            <a:ext cx="4724400" cy="412715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hr-HR" sz="2400" b="1"/>
              <a:t>početni zaslon</a:t>
            </a:r>
            <a:endParaRPr lang="hr-HR" sz="2200" b="1"/>
          </a:p>
          <a:p>
            <a:pPr>
              <a:lnSpc>
                <a:spcPct val="150000"/>
              </a:lnSpc>
            </a:pPr>
            <a:r>
              <a:rPr lang="hr-HR" sz="2400" b="1"/>
              <a:t>Kupovina karata</a:t>
            </a:r>
          </a:p>
          <a:p>
            <a:pPr lvl="1">
              <a:lnSpc>
                <a:spcPct val="150000"/>
              </a:lnSpc>
            </a:pPr>
            <a:r>
              <a:rPr lang="hr-HR" sz="2400" b="1"/>
              <a:t>Ispis karata</a:t>
            </a:r>
          </a:p>
        </p:txBody>
      </p:sp>
      <p:sp>
        <p:nvSpPr>
          <p:cNvPr id="4" name="Rezervirano mjesto sadržaja 2">
            <a:extLst>
              <a:ext uri="{FF2B5EF4-FFF2-40B4-BE49-F238E27FC236}">
                <a16:creationId xmlns:a16="http://schemas.microsoft.com/office/drawing/2014/main" id="{05F1B86A-A6FB-CC09-918D-C4F4948D2782}"/>
              </a:ext>
            </a:extLst>
          </p:cNvPr>
          <p:cNvSpPr txBox="1">
            <a:spLocks/>
          </p:cNvSpPr>
          <p:nvPr/>
        </p:nvSpPr>
        <p:spPr>
          <a:xfrm>
            <a:off x="6096000" y="2171700"/>
            <a:ext cx="4724400" cy="41271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Lucida Console" panose="020B0609040504020204" pitchFamily="49" charset="0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0" kern="1200" baseline="0">
                <a:solidFill>
                  <a:schemeClr val="tx2"/>
                </a:solidFill>
                <a:latin typeface="Lucida Console" panose="020B0609040504020204" pitchFamily="49" charset="0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Lucida Console" panose="020B0609040504020204" pitchFamily="49" charset="0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Lucida Console" panose="020B0609040504020204" pitchFamily="49" charset="0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Lucida Console" panose="020B0609040504020204" pitchFamily="49" charset="0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hr-HR" sz="2400" b="1"/>
              <a:t>Karta(mapa)</a:t>
            </a:r>
          </a:p>
          <a:p>
            <a:pPr lvl="1">
              <a:lnSpc>
                <a:spcPct val="150000"/>
              </a:lnSpc>
            </a:pPr>
            <a:r>
              <a:rPr lang="hr-HR" sz="2200" b="1"/>
              <a:t>Planiranje putovanja</a:t>
            </a:r>
            <a:endParaRPr lang="hr-HR" sz="2400" b="1"/>
          </a:p>
          <a:p>
            <a:pPr lvl="1">
              <a:lnSpc>
                <a:spcPct val="150000"/>
              </a:lnSpc>
            </a:pPr>
            <a:r>
              <a:rPr lang="hr-HR" sz="2200" b="1"/>
              <a:t>Vozni red</a:t>
            </a:r>
            <a:endParaRPr lang="hr-HR" sz="2400" b="1"/>
          </a:p>
          <a:p>
            <a:pPr lvl="1">
              <a:lnSpc>
                <a:spcPct val="150000"/>
              </a:lnSpc>
            </a:pPr>
            <a:r>
              <a:rPr lang="hr-HR" sz="2400" b="1"/>
              <a:t>Lokalne znamenitosti</a:t>
            </a:r>
          </a:p>
        </p:txBody>
      </p:sp>
    </p:spTree>
    <p:extLst>
      <p:ext uri="{BB962C8B-B14F-4D97-AF65-F5344CB8AC3E}">
        <p14:creationId xmlns:p14="http://schemas.microsoft.com/office/powerpoint/2010/main" val="173059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2FC1A1A-6D30-D659-5DC0-74F0264D9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Skica mobilne aplikacije</a:t>
            </a:r>
          </a:p>
        </p:txBody>
      </p:sp>
      <p:pic>
        <p:nvPicPr>
          <p:cNvPr id="8" name="Rezervirano mjesto sadržaja 7" descr="Slika na kojoj se prikazuje tekst, rukopis, bilježnica, rukopisno&#10;&#10;Opis je automatski generiran">
            <a:extLst>
              <a:ext uri="{FF2B5EF4-FFF2-40B4-BE49-F238E27FC236}">
                <a16:creationId xmlns:a16="http://schemas.microsoft.com/office/drawing/2014/main" id="{7DFCBBC7-AD50-F42C-C721-71813F62F9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051119" y="280311"/>
            <a:ext cx="4242160" cy="7541617"/>
          </a:xfrm>
        </p:spPr>
      </p:pic>
    </p:spTree>
    <p:extLst>
      <p:ext uri="{BB962C8B-B14F-4D97-AF65-F5344CB8AC3E}">
        <p14:creationId xmlns:p14="http://schemas.microsoft.com/office/powerpoint/2010/main" val="1271441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2FC1A1A-6D30-D659-5DC0-74F0264D9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Skica mobilne aplikacije</a:t>
            </a:r>
          </a:p>
        </p:txBody>
      </p:sp>
      <p:pic>
        <p:nvPicPr>
          <p:cNvPr id="5" name="Rezervirano mjesto sadržaja 4" descr="Slika na kojoj se prikazuje tekst, rukopis, papir, bilježnica&#10;&#10;Opis je automatski generiran">
            <a:extLst>
              <a:ext uri="{FF2B5EF4-FFF2-40B4-BE49-F238E27FC236}">
                <a16:creationId xmlns:a16="http://schemas.microsoft.com/office/drawing/2014/main" id="{65F8C817-646F-F897-3DDD-A38627706D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926681" y="-65353"/>
            <a:ext cx="4491038" cy="7984068"/>
          </a:xfrm>
        </p:spPr>
      </p:pic>
    </p:spTree>
    <p:extLst>
      <p:ext uri="{BB962C8B-B14F-4D97-AF65-F5344CB8AC3E}">
        <p14:creationId xmlns:p14="http://schemas.microsoft.com/office/powerpoint/2010/main" val="41087179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2FC1A1A-6D30-D659-5DC0-74F0264D9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Skica mobilne aplikacije</a:t>
            </a:r>
          </a:p>
        </p:txBody>
      </p:sp>
      <p:pic>
        <p:nvPicPr>
          <p:cNvPr id="5" name="Rezervirano mjesto sadržaja 4" descr="Slika na kojoj se prikazuje tekst, rukopis, papir, bilježnica&#10;&#10;Opis je automatski generiran">
            <a:extLst>
              <a:ext uri="{FF2B5EF4-FFF2-40B4-BE49-F238E27FC236}">
                <a16:creationId xmlns:a16="http://schemas.microsoft.com/office/drawing/2014/main" id="{569E19D6-77ED-7557-1395-F8116555C1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527" y="1582994"/>
            <a:ext cx="8280945" cy="4658032"/>
          </a:xfrm>
        </p:spPr>
      </p:pic>
    </p:spTree>
    <p:extLst>
      <p:ext uri="{BB962C8B-B14F-4D97-AF65-F5344CB8AC3E}">
        <p14:creationId xmlns:p14="http://schemas.microsoft.com/office/powerpoint/2010/main" val="13783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2FC1A1A-6D30-D659-5DC0-74F0264D9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Skica mobilne aplikacije</a:t>
            </a:r>
          </a:p>
        </p:txBody>
      </p:sp>
      <p:pic>
        <p:nvPicPr>
          <p:cNvPr id="5" name="Rezervirano mjesto sadržaja 4" descr="Slika na kojoj se prikazuje tekst, rukopis, skeč&#10;&#10;Opis je automatski generiran">
            <a:extLst>
              <a:ext uri="{FF2B5EF4-FFF2-40B4-BE49-F238E27FC236}">
                <a16:creationId xmlns:a16="http://schemas.microsoft.com/office/drawing/2014/main" id="{F594250A-979D-A4BC-F395-42CA96BBD3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840955" y="-237882"/>
            <a:ext cx="4662489" cy="8288869"/>
          </a:xfrm>
        </p:spPr>
      </p:pic>
    </p:spTree>
    <p:extLst>
      <p:ext uri="{BB962C8B-B14F-4D97-AF65-F5344CB8AC3E}">
        <p14:creationId xmlns:p14="http://schemas.microsoft.com/office/powerpoint/2010/main" val="39113796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2FC1A1A-6D30-D659-5DC0-74F0264D9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Skica mobilne aplikacije</a:t>
            </a:r>
          </a:p>
        </p:txBody>
      </p:sp>
      <p:pic>
        <p:nvPicPr>
          <p:cNvPr id="5" name="Rezervirano mjesto sadržaja 4" descr="Slika na kojoj se prikazuje tekst, rukopis, crtež, skeč&#10;&#10;Opis je automatski generiran">
            <a:extLst>
              <a:ext uri="{FF2B5EF4-FFF2-40B4-BE49-F238E27FC236}">
                <a16:creationId xmlns:a16="http://schemas.microsoft.com/office/drawing/2014/main" id="{EA3BAEE3-93E9-4D48-6B01-897535BA8F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049206" y="1612490"/>
            <a:ext cx="8245987" cy="4638368"/>
          </a:xfrm>
        </p:spPr>
      </p:pic>
    </p:spTree>
    <p:extLst>
      <p:ext uri="{BB962C8B-B14F-4D97-AF65-F5344CB8AC3E}">
        <p14:creationId xmlns:p14="http://schemas.microsoft.com/office/powerpoint/2010/main" val="37339399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2FC1A1A-6D30-D659-5DC0-74F0264D9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Skica mobilne aplikacije</a:t>
            </a:r>
          </a:p>
        </p:txBody>
      </p:sp>
      <p:pic>
        <p:nvPicPr>
          <p:cNvPr id="5" name="Rezervirano mjesto sadržaja 4" descr="Slika na kojoj se prikazuje tekst, rukopis, skeč, papir&#10;&#10;Opis je automatski generiran">
            <a:extLst>
              <a:ext uri="{FF2B5EF4-FFF2-40B4-BE49-F238E27FC236}">
                <a16:creationId xmlns:a16="http://schemas.microsoft.com/office/drawing/2014/main" id="{95F12A80-E1D9-6514-4EC1-FA34A7745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211985" y="1716958"/>
            <a:ext cx="7920430" cy="4455242"/>
          </a:xfrm>
        </p:spPr>
      </p:pic>
    </p:spTree>
    <p:extLst>
      <p:ext uri="{BB962C8B-B14F-4D97-AF65-F5344CB8AC3E}">
        <p14:creationId xmlns:p14="http://schemas.microsoft.com/office/powerpoint/2010/main" val="1526708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68F5DD0-9B48-F73C-E02E-B8964C23F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Sažetak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859963AC-A6F1-92C3-5513-9540BF58F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r-HR" sz="2400" dirty="0"/>
              <a:t>Uvod</a:t>
            </a:r>
          </a:p>
          <a:p>
            <a:r>
              <a:rPr lang="hr-HR" sz="2400" dirty="0"/>
              <a:t>Razrada teme</a:t>
            </a:r>
          </a:p>
          <a:p>
            <a:r>
              <a:rPr lang="hr-HR" sz="2400" dirty="0"/>
              <a:t>Persone i scenariji</a:t>
            </a:r>
          </a:p>
          <a:p>
            <a:r>
              <a:rPr lang="hr-HR" sz="2400" dirty="0"/>
              <a:t>Ideje za dizajn aplikacije</a:t>
            </a:r>
          </a:p>
          <a:p>
            <a:r>
              <a:rPr lang="hr-HR" sz="2400" dirty="0"/>
              <a:t>Skice i prototipovi</a:t>
            </a:r>
          </a:p>
          <a:p>
            <a:r>
              <a:rPr lang="hr-HR" sz="2400" dirty="0"/>
              <a:t>Metodologija testiranja</a:t>
            </a:r>
          </a:p>
          <a:p>
            <a:r>
              <a:rPr lang="hr-HR" sz="2400" dirty="0"/>
              <a:t>Analiza podataka sa testiranja</a:t>
            </a:r>
          </a:p>
          <a:p>
            <a:r>
              <a:rPr lang="hr-HR" sz="2400" dirty="0"/>
              <a:t>Prototip mobilne aplikacije sa poboljšanjima</a:t>
            </a:r>
          </a:p>
        </p:txBody>
      </p:sp>
    </p:spTree>
    <p:extLst>
      <p:ext uri="{BB962C8B-B14F-4D97-AF65-F5344CB8AC3E}">
        <p14:creationId xmlns:p14="http://schemas.microsoft.com/office/powerpoint/2010/main" val="33549903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2FC1A1A-6D30-D659-5DC0-74F0264D9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Skiciranje info ploče</a:t>
            </a:r>
          </a:p>
        </p:txBody>
      </p:sp>
      <p:pic>
        <p:nvPicPr>
          <p:cNvPr id="9" name="Content Placeholder 8" descr="A screenshot of a wireframe&#10;&#10;Description automatically generated">
            <a:extLst>
              <a:ext uri="{FF2B5EF4-FFF2-40B4-BE49-F238E27FC236}">
                <a16:creationId xmlns:a16="http://schemas.microsoft.com/office/drawing/2014/main" id="{7A7DFF6C-6B28-3584-1D3F-283D822B2C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076" y="1428750"/>
            <a:ext cx="8499847" cy="5381082"/>
          </a:xfrm>
        </p:spPr>
      </p:pic>
    </p:spTree>
    <p:extLst>
      <p:ext uri="{BB962C8B-B14F-4D97-AF65-F5344CB8AC3E}">
        <p14:creationId xmlns:p14="http://schemas.microsoft.com/office/powerpoint/2010/main" val="5183488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4713A4E-886D-5915-3685-C9746A49F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r-HR"/>
              <a:t>Prototipiranje niske vjerodostojnosti za info ploču</a:t>
            </a:r>
          </a:p>
        </p:txBody>
      </p:sp>
      <p:pic>
        <p:nvPicPr>
          <p:cNvPr id="10" name="Content Placeholder 9" descr="A group of papers with writing on them&#10;&#10;Description automatically generated">
            <a:extLst>
              <a:ext uri="{FF2B5EF4-FFF2-40B4-BE49-F238E27FC236}">
                <a16:creationId xmlns:a16="http://schemas.microsoft.com/office/drawing/2014/main" id="{F253F188-8D7B-B8EF-2B0B-B7EC247F17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2890" y="2010000"/>
            <a:ext cx="4712424" cy="4848000"/>
          </a:xfrm>
        </p:spPr>
      </p:pic>
    </p:spTree>
    <p:extLst>
      <p:ext uri="{BB962C8B-B14F-4D97-AF65-F5344CB8AC3E}">
        <p14:creationId xmlns:p14="http://schemas.microsoft.com/office/powerpoint/2010/main" val="13436668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4713A4E-886D-5915-3685-C9746A49F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r-HR"/>
              <a:t>Prototipiranje visoke vjerodostojnosti za mobilnu aplikaciju</a:t>
            </a:r>
          </a:p>
        </p:txBody>
      </p:sp>
      <p:pic>
        <p:nvPicPr>
          <p:cNvPr id="8" name="Rezervirano mjesto sadržaja 7" descr="Slika na kojoj se prikazuje tekst, snimka zaslona, softver, Multimedijski softver&#10;&#10;Opis je automatski generiran">
            <a:extLst>
              <a:ext uri="{FF2B5EF4-FFF2-40B4-BE49-F238E27FC236}">
                <a16:creationId xmlns:a16="http://schemas.microsoft.com/office/drawing/2014/main" id="{4049F425-D894-47AF-EC25-3B64DE766A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656" y="2781301"/>
            <a:ext cx="2014537" cy="3581400"/>
          </a:xfrm>
        </p:spPr>
      </p:pic>
      <p:pic>
        <p:nvPicPr>
          <p:cNvPr id="10" name="Slika 9" descr="Slika na kojoj se prikazuje tekst, snimka zaslona, softver, Multimedijski softver&#10;&#10;Opis je automatski generiran">
            <a:extLst>
              <a:ext uri="{FF2B5EF4-FFF2-40B4-BE49-F238E27FC236}">
                <a16:creationId xmlns:a16="http://schemas.microsoft.com/office/drawing/2014/main" id="{063A74CE-3090-605C-B847-8CB70E4E8A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464" y="2781301"/>
            <a:ext cx="2014536" cy="3581400"/>
          </a:xfrm>
          <a:prstGeom prst="rect">
            <a:avLst/>
          </a:prstGeom>
        </p:spPr>
      </p:pic>
      <p:pic>
        <p:nvPicPr>
          <p:cNvPr id="12" name="Slika 11" descr="Slika na kojoj se prikazuje tekst, snimka zaslona, softver, Multimedijski softver&#10;&#10;Opis je automatski generiran">
            <a:extLst>
              <a:ext uri="{FF2B5EF4-FFF2-40B4-BE49-F238E27FC236}">
                <a16:creationId xmlns:a16="http://schemas.microsoft.com/office/drawing/2014/main" id="{3910F795-7385-5AEC-FE27-1E52EF48CD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271" y="2781301"/>
            <a:ext cx="2014537" cy="3581400"/>
          </a:xfrm>
          <a:prstGeom prst="rect">
            <a:avLst/>
          </a:prstGeom>
        </p:spPr>
      </p:pic>
      <p:pic>
        <p:nvPicPr>
          <p:cNvPr id="14" name="Slika 13" descr="Slika na kojoj se prikazuje tekst, karta, snimka zaslona, broj&#10;&#10;Opis je automatski generiran">
            <a:extLst>
              <a:ext uri="{FF2B5EF4-FFF2-40B4-BE49-F238E27FC236}">
                <a16:creationId xmlns:a16="http://schemas.microsoft.com/office/drawing/2014/main" id="{329267D9-9A6B-76EF-E247-7345F869C8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9079" y="2781300"/>
            <a:ext cx="2014536" cy="358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9588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4713A4E-886D-5915-3685-C9746A49F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r-HR"/>
              <a:t>Prototipiranje visoke vjerodostojnosti za mobilnu aplikaciju</a:t>
            </a:r>
          </a:p>
        </p:txBody>
      </p:sp>
      <p:pic>
        <p:nvPicPr>
          <p:cNvPr id="4" name="Rezervirano mjesto sadržaja 3" descr="Slika na kojoj se prikazuje tekst, snimka zaslona, softver, multimedija&#10;&#10;Opis je automatski generiran">
            <a:extLst>
              <a:ext uri="{FF2B5EF4-FFF2-40B4-BE49-F238E27FC236}">
                <a16:creationId xmlns:a16="http://schemas.microsoft.com/office/drawing/2014/main" id="{96E42BFC-A2B1-3F8C-F5A8-8C43A2597D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3517" y="2735036"/>
            <a:ext cx="2014537" cy="3581400"/>
          </a:xfrm>
        </p:spPr>
      </p:pic>
      <p:pic>
        <p:nvPicPr>
          <p:cNvPr id="7" name="Slika 6" descr="Slika na kojoj se prikazuje tekst, snimka zaslona, Font, softver&#10;&#10;Opis je automatski generiran">
            <a:extLst>
              <a:ext uri="{FF2B5EF4-FFF2-40B4-BE49-F238E27FC236}">
                <a16:creationId xmlns:a16="http://schemas.microsoft.com/office/drawing/2014/main" id="{859F2E73-9C7E-5396-6DD5-F644D7A64C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2105" y="2735036"/>
            <a:ext cx="2014537" cy="3581400"/>
          </a:xfrm>
          <a:prstGeom prst="rect">
            <a:avLst/>
          </a:prstGeom>
        </p:spPr>
      </p:pic>
      <p:pic>
        <p:nvPicPr>
          <p:cNvPr id="9" name="Slika 8" descr="Slika na kojoj se prikazuje tekst, snimka zaslona, softver, Multimedijski softver&#10;&#10;Opis je automatski generiran">
            <a:extLst>
              <a:ext uri="{FF2B5EF4-FFF2-40B4-BE49-F238E27FC236}">
                <a16:creationId xmlns:a16="http://schemas.microsoft.com/office/drawing/2014/main" id="{07DDE1AB-87AE-86CB-4CFD-5C4F5B908A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6399" y="2735036"/>
            <a:ext cx="2014537" cy="3581400"/>
          </a:xfrm>
          <a:prstGeom prst="rect">
            <a:avLst/>
          </a:prstGeom>
        </p:spPr>
      </p:pic>
      <p:pic>
        <p:nvPicPr>
          <p:cNvPr id="11" name="Slika 10" descr="Slika na kojoj se prikazuje tekst, snimka zaslona, softver, multimedija&#10;&#10;Opis je automatski generiran">
            <a:extLst>
              <a:ext uri="{FF2B5EF4-FFF2-40B4-BE49-F238E27FC236}">
                <a16:creationId xmlns:a16="http://schemas.microsoft.com/office/drawing/2014/main" id="{C95CDB8D-A95D-234B-FEB4-46FE35B5B2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811" y="2735036"/>
            <a:ext cx="2014537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4972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4713A4E-886D-5915-3685-C9746A49F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r-HR"/>
              <a:t>Prototipiranje visoke vjerodostojnosti za mobilnu aplikaciju</a:t>
            </a:r>
          </a:p>
        </p:txBody>
      </p:sp>
      <p:pic>
        <p:nvPicPr>
          <p:cNvPr id="8" name="Rezervirano mjesto sadržaja 7" descr="Slika na kojoj se prikazuje tekst, snimka zaslona, softver, multimedija&#10;&#10;Opis je automatski generiran">
            <a:extLst>
              <a:ext uri="{FF2B5EF4-FFF2-40B4-BE49-F238E27FC236}">
                <a16:creationId xmlns:a16="http://schemas.microsoft.com/office/drawing/2014/main" id="{3B8B0E7F-4885-6166-E542-B5B4357418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171" y="2590800"/>
            <a:ext cx="2014537" cy="3581400"/>
          </a:xfrm>
        </p:spPr>
      </p:pic>
      <p:pic>
        <p:nvPicPr>
          <p:cNvPr id="12" name="Slika 11" descr="Slika na kojoj se prikazuje tekst, snimka zaslona, softver, Multimedijski softver&#10;&#10;Opis je automatski generiran">
            <a:extLst>
              <a:ext uri="{FF2B5EF4-FFF2-40B4-BE49-F238E27FC236}">
                <a16:creationId xmlns:a16="http://schemas.microsoft.com/office/drawing/2014/main" id="{D96F0388-EE04-72C8-E963-A631E2FA82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4960" y="2590799"/>
            <a:ext cx="2014538" cy="3581401"/>
          </a:xfrm>
          <a:prstGeom prst="rect">
            <a:avLst/>
          </a:prstGeom>
        </p:spPr>
      </p:pic>
      <p:pic>
        <p:nvPicPr>
          <p:cNvPr id="14" name="Slika 13" descr="Slika na kojoj se prikazuje tekst, snimka zaslona, softver, Multimedijski softver&#10;&#10;Opis je automatski generiran">
            <a:extLst>
              <a:ext uri="{FF2B5EF4-FFF2-40B4-BE49-F238E27FC236}">
                <a16:creationId xmlns:a16="http://schemas.microsoft.com/office/drawing/2014/main" id="{53D415CF-60E2-0F42-3A60-24C077AB9C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8750" y="2590799"/>
            <a:ext cx="2014538" cy="358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8167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2F26A-9DBF-9CDB-52BD-E6EADF1D0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Metodologija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8E33B-39D3-14E8-FCAB-65BF710F2F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r-HR" dirty="0"/>
              <a:t>Proveli smo ispitivanje na 7 korisnika (4 studenta i 3 starije osobe)</a:t>
            </a:r>
          </a:p>
          <a:p>
            <a:r>
              <a:rPr lang="hr-HR" dirty="0"/>
              <a:t>Testiranje papirnog prototipa za info ploču i prototipa aplikacije</a:t>
            </a:r>
          </a:p>
          <a:p>
            <a:r>
              <a:rPr lang="hr-HR" dirty="0"/>
              <a:t>2 zadatka:</a:t>
            </a:r>
          </a:p>
          <a:p>
            <a:pPr lvl="1"/>
            <a:r>
              <a:rPr lang="hr-HR" dirty="0"/>
              <a:t>Kupovina karte</a:t>
            </a:r>
          </a:p>
          <a:p>
            <a:pPr lvl="1"/>
            <a:r>
              <a:rPr lang="hr-HR" dirty="0"/>
              <a:t>Pronalazak informacija o liniji i korisniku</a:t>
            </a:r>
          </a:p>
          <a:p>
            <a:r>
              <a:rPr lang="hr-HR" dirty="0"/>
              <a:t>Izravno promatranje korisnika i zapisivanje primjedbi</a:t>
            </a:r>
          </a:p>
          <a:p>
            <a:r>
              <a:rPr lang="hr-HR" dirty="0"/>
              <a:t>Analiziranje podataka</a:t>
            </a:r>
          </a:p>
          <a:p>
            <a:pPr marL="0" indent="0">
              <a:buNone/>
            </a:pP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9583020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E0222-D357-3A7C-F4AE-C85857330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Analiza podataka sa testiranja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52F97-A6A2-DE2B-B125-7873F3350A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2/3 starije osobe trebale su pomoć zbog manjka tehnološke pismenosti</a:t>
            </a:r>
          </a:p>
          <a:p>
            <a:r>
              <a:rPr lang="hr-HR" dirty="0"/>
              <a:t>studenti su se puno lakše snalazili, smatrali su da je sustav jednostavan za korištenje</a:t>
            </a:r>
          </a:p>
          <a:p>
            <a:r>
              <a:rPr lang="hr-HR" dirty="0"/>
              <a:t>dobili smo više prijedloga za poboljšanja na temelju prikupljenih podataka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7374847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4B031-6E9D-84CA-251F-8BF53A1C5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Prijedlozi za poboljšanja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63A96-2E75-9CE3-6F50-4F36FD58EE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2/7 korisnika (2 starija):poboljšavanje isticanja i veličine fonta </a:t>
            </a:r>
            <a:r>
              <a:rPr lang="hr-HR" dirty="0">
                <a:solidFill>
                  <a:srgbClr val="00B050"/>
                </a:solidFill>
              </a:rPr>
              <a:t>(uvaženo -&gt; 66% starijih)</a:t>
            </a:r>
          </a:p>
          <a:p>
            <a:r>
              <a:rPr lang="hr-HR" dirty="0"/>
              <a:t>1/7 korisnika (student):poboljšavanje prikaza imena stajališta </a:t>
            </a:r>
            <a:r>
              <a:rPr lang="hr-HR" dirty="0">
                <a:solidFill>
                  <a:srgbClr val="FF0000"/>
                </a:solidFill>
              </a:rPr>
              <a:t>(nije uvaženo)</a:t>
            </a:r>
          </a:p>
          <a:p>
            <a:r>
              <a:rPr lang="hr-HR" dirty="0"/>
              <a:t>1/7 korisnika (student):poboljšanje dizajna karte </a:t>
            </a:r>
            <a:r>
              <a:rPr lang="hr-HR" dirty="0">
                <a:solidFill>
                  <a:srgbClr val="FF0000"/>
                </a:solidFill>
              </a:rPr>
              <a:t>(nije uvaženo)</a:t>
            </a:r>
          </a:p>
          <a:p>
            <a:r>
              <a:rPr lang="hr-HR" dirty="0"/>
              <a:t>2/7 korisnika (2 studenta):poboljšanje prikaza informacija o autobusu </a:t>
            </a:r>
            <a:r>
              <a:rPr lang="hr-HR" dirty="0">
                <a:solidFill>
                  <a:srgbClr val="00B050"/>
                </a:solidFill>
              </a:rPr>
              <a:t>(uvaženo -&gt; 50% mladih)</a:t>
            </a:r>
          </a:p>
        </p:txBody>
      </p:sp>
    </p:spTree>
    <p:extLst>
      <p:ext uri="{BB962C8B-B14F-4D97-AF65-F5344CB8AC3E}">
        <p14:creationId xmlns:p14="http://schemas.microsoft.com/office/powerpoint/2010/main" val="27940181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4B031-6E9D-84CA-251F-8BF53A1C5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Prototip mobilne aplikacije sa poboljšanjima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63A96-2E75-9CE3-6F50-4F36FD58EE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https://pr.to/VJW19O/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652933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68F5DD0-9B48-F73C-E02E-B8964C23F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Uvod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859963AC-A6F1-92C3-5513-9540BF58F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hr-HR" sz="2400" dirty="0"/>
              <a:t>Dizajn aplikacija za sustav javnog gradskog prijevoza</a:t>
            </a:r>
          </a:p>
          <a:p>
            <a:pPr>
              <a:lnSpc>
                <a:spcPct val="150000"/>
              </a:lnSpc>
            </a:pPr>
            <a:r>
              <a:rPr lang="hr-HR" sz="2400" dirty="0"/>
              <a:t>Ciljevi: </a:t>
            </a:r>
          </a:p>
          <a:p>
            <a:pPr lvl="1">
              <a:lnSpc>
                <a:spcPct val="150000"/>
              </a:lnSpc>
            </a:pPr>
            <a:r>
              <a:rPr lang="hr-HR" sz="2400" dirty="0"/>
              <a:t>Poboljšati korisničko iskustvo prilikom upotrebe javnog gradskog prijevoza</a:t>
            </a:r>
          </a:p>
          <a:p>
            <a:pPr lvl="1">
              <a:lnSpc>
                <a:spcPct val="150000"/>
              </a:lnSpc>
            </a:pPr>
            <a:r>
              <a:rPr lang="hr-HR" sz="2400" dirty="0"/>
              <a:t>Povećati broj korisnika kako bi se smanjile gužve</a:t>
            </a:r>
          </a:p>
        </p:txBody>
      </p:sp>
    </p:spTree>
    <p:extLst>
      <p:ext uri="{BB962C8B-B14F-4D97-AF65-F5344CB8AC3E}">
        <p14:creationId xmlns:p14="http://schemas.microsoft.com/office/powerpoint/2010/main" val="350572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B8B9FD5-46CD-A107-25E8-24015C275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Razrada teme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B9A480DA-EEF8-F1AA-FB5D-DA962C18A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hr-HR" sz="2400" dirty="0"/>
              <a:t>Tri početne ideje:</a:t>
            </a:r>
          </a:p>
          <a:p>
            <a:pPr lvl="1">
              <a:lnSpc>
                <a:spcPct val="100000"/>
              </a:lnSpc>
            </a:pPr>
            <a:r>
              <a:rPr lang="hr-HR" sz="2400" dirty="0"/>
              <a:t>Sustav za e-učenje</a:t>
            </a:r>
          </a:p>
          <a:p>
            <a:pPr lvl="1">
              <a:lnSpc>
                <a:spcPct val="100000"/>
              </a:lnSpc>
            </a:pPr>
            <a:r>
              <a:rPr lang="hr-HR" sz="2400" dirty="0"/>
              <a:t>Aplikacija za vremensku prognozu</a:t>
            </a:r>
          </a:p>
          <a:p>
            <a:pPr lvl="1">
              <a:lnSpc>
                <a:spcPct val="100000"/>
              </a:lnSpc>
            </a:pPr>
            <a:r>
              <a:rPr lang="hr-HR" sz="2400" b="1" u="sng" dirty="0"/>
              <a:t>Sustav za javni gradski prijevoz</a:t>
            </a:r>
          </a:p>
          <a:p>
            <a:pPr lvl="1">
              <a:lnSpc>
                <a:spcPct val="100000"/>
              </a:lnSpc>
            </a:pPr>
            <a:endParaRPr lang="hr-HR" sz="2400" b="1" u="sng" dirty="0"/>
          </a:p>
          <a:p>
            <a:pPr>
              <a:lnSpc>
                <a:spcPct val="100000"/>
              </a:lnSpc>
            </a:pPr>
            <a:r>
              <a:rPr lang="hr-HR" sz="2400" dirty="0"/>
              <a:t>Razlog – mnoštvo rješenja za prve dvije, puno prostora za napredak u trećoj</a:t>
            </a:r>
          </a:p>
        </p:txBody>
      </p:sp>
    </p:spTree>
    <p:extLst>
      <p:ext uri="{BB962C8B-B14F-4D97-AF65-F5344CB8AC3E}">
        <p14:creationId xmlns:p14="http://schemas.microsoft.com/office/powerpoint/2010/main" val="817577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B8B9FD5-46CD-A107-25E8-24015C275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Razrada teme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B9A480DA-EEF8-F1AA-FB5D-DA962C18A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hr-HR" sz="2400" dirty="0"/>
              <a:t>Ideje za sustav:</a:t>
            </a:r>
          </a:p>
          <a:p>
            <a:pPr lvl="1">
              <a:lnSpc>
                <a:spcPct val="100000"/>
              </a:lnSpc>
            </a:pPr>
            <a:r>
              <a:rPr lang="hr-HR" sz="2400" dirty="0"/>
              <a:t>Vozni red</a:t>
            </a:r>
          </a:p>
          <a:p>
            <a:pPr lvl="1">
              <a:lnSpc>
                <a:spcPct val="100000"/>
              </a:lnSpc>
            </a:pPr>
            <a:r>
              <a:rPr lang="hr-HR" sz="2400" dirty="0"/>
              <a:t>Pametne obavijesti i upozorenja</a:t>
            </a:r>
          </a:p>
          <a:p>
            <a:pPr lvl="1">
              <a:lnSpc>
                <a:spcPct val="100000"/>
              </a:lnSpc>
            </a:pPr>
            <a:r>
              <a:rPr lang="hr-HR" sz="2400" dirty="0"/>
              <a:t>Prilagođenost putnicima sa posebnim potrebama</a:t>
            </a:r>
          </a:p>
          <a:p>
            <a:pPr lvl="1">
              <a:lnSpc>
                <a:spcPct val="100000"/>
              </a:lnSpc>
            </a:pPr>
            <a:r>
              <a:rPr lang="hr-HR" sz="2400" dirty="0"/>
              <a:t>Info ploče na stajalištima</a:t>
            </a:r>
          </a:p>
          <a:p>
            <a:pPr lvl="1">
              <a:lnSpc>
                <a:spcPct val="100000"/>
              </a:lnSpc>
            </a:pPr>
            <a:r>
              <a:rPr lang="hr-HR" sz="2400" dirty="0"/>
              <a:t>Preporuke o lokalnim znamenitostima</a:t>
            </a:r>
          </a:p>
        </p:txBody>
      </p:sp>
    </p:spTree>
    <p:extLst>
      <p:ext uri="{BB962C8B-B14F-4D97-AF65-F5344CB8AC3E}">
        <p14:creationId xmlns:p14="http://schemas.microsoft.com/office/powerpoint/2010/main" val="2519491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B8B9FD5-46CD-A107-25E8-24015C275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Persone i scenariji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B9A480DA-EEF8-F1AA-FB5D-DA962C18A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hr-HR" sz="2400" dirty="0"/>
              <a:t>Razgovor sa potencijalnim korisnicima i prikupljanje podataka</a:t>
            </a:r>
          </a:p>
          <a:p>
            <a:pPr>
              <a:lnSpc>
                <a:spcPct val="100000"/>
              </a:lnSpc>
            </a:pPr>
            <a:r>
              <a:rPr lang="hr-HR" sz="2400" dirty="0"/>
              <a:t>Dob, zanimanje, lokacija, navike putovanja...</a:t>
            </a:r>
          </a:p>
          <a:p>
            <a:pPr>
              <a:lnSpc>
                <a:spcPct val="100000"/>
              </a:lnSpc>
            </a:pPr>
            <a:r>
              <a:rPr lang="hr-HR" sz="2400" dirty="0"/>
              <a:t>Dva tipa korisnika = dvije persone</a:t>
            </a:r>
          </a:p>
          <a:p>
            <a:pPr>
              <a:lnSpc>
                <a:spcPct val="100000"/>
              </a:lnSpc>
            </a:pPr>
            <a:r>
              <a:rPr lang="hr-HR" sz="2400" dirty="0"/>
              <a:t>Glavna razlika = tehnološka pismenost</a:t>
            </a:r>
          </a:p>
        </p:txBody>
      </p:sp>
    </p:spTree>
    <p:extLst>
      <p:ext uri="{BB962C8B-B14F-4D97-AF65-F5344CB8AC3E}">
        <p14:creationId xmlns:p14="http://schemas.microsoft.com/office/powerpoint/2010/main" val="1821203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B8B9FD5-46CD-A107-25E8-24015C275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Persone i scenariji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B9A480DA-EEF8-F1AA-FB5D-DA962C18A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hr-HR" sz="2400" dirty="0"/>
              <a:t>Persona 1</a:t>
            </a:r>
          </a:p>
          <a:p>
            <a:pPr>
              <a:lnSpc>
                <a:spcPct val="100000"/>
              </a:lnSpc>
            </a:pPr>
            <a:r>
              <a:rPr lang="hr-HR" sz="2400" dirty="0"/>
              <a:t>Ana:</a:t>
            </a:r>
          </a:p>
          <a:p>
            <a:pPr lvl="1">
              <a:lnSpc>
                <a:spcPct val="100000"/>
              </a:lnSpc>
            </a:pPr>
            <a:r>
              <a:rPr lang="hr-HR" sz="2400" dirty="0"/>
              <a:t>Studentica</a:t>
            </a:r>
          </a:p>
          <a:p>
            <a:pPr lvl="1">
              <a:lnSpc>
                <a:spcPct val="100000"/>
              </a:lnSpc>
            </a:pPr>
            <a:r>
              <a:rPr lang="hr-HR" sz="2400" dirty="0"/>
              <a:t>Dinamički raspored</a:t>
            </a:r>
          </a:p>
          <a:p>
            <a:pPr lvl="1">
              <a:lnSpc>
                <a:spcPct val="100000"/>
              </a:lnSpc>
            </a:pPr>
            <a:r>
              <a:rPr lang="hr-HR" sz="2400" dirty="0"/>
              <a:t>Visoka tehnološka pismenost</a:t>
            </a:r>
          </a:p>
          <a:p>
            <a:pPr lvl="1">
              <a:lnSpc>
                <a:spcPct val="100000"/>
              </a:lnSpc>
            </a:pPr>
            <a:r>
              <a:rPr lang="hr-HR" sz="2400" dirty="0"/>
              <a:t>Zahtjevi prema sustavu: brzina, jednostavnost pri plaćanju, malo presjedanja</a:t>
            </a:r>
            <a:endParaRPr lang="hr-HR" sz="2200" dirty="0"/>
          </a:p>
          <a:p>
            <a:pPr>
              <a:lnSpc>
                <a:spcPct val="100000"/>
              </a:lnSpc>
            </a:pPr>
            <a:endParaRPr lang="hr-HR" sz="2400" dirty="0"/>
          </a:p>
        </p:txBody>
      </p:sp>
    </p:spTree>
    <p:extLst>
      <p:ext uri="{BB962C8B-B14F-4D97-AF65-F5344CB8AC3E}">
        <p14:creationId xmlns:p14="http://schemas.microsoft.com/office/powerpoint/2010/main" val="1358204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B8B9FD5-46CD-A107-25E8-24015C275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Persone i scenariji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B9A480DA-EEF8-F1AA-FB5D-DA962C18A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hr-HR" sz="2400" dirty="0"/>
              <a:t>Persona 2</a:t>
            </a:r>
          </a:p>
          <a:p>
            <a:pPr>
              <a:lnSpc>
                <a:spcPct val="100000"/>
              </a:lnSpc>
            </a:pPr>
            <a:r>
              <a:rPr lang="hr-HR" sz="2400" dirty="0"/>
              <a:t>Marija:</a:t>
            </a:r>
          </a:p>
          <a:p>
            <a:pPr lvl="1">
              <a:lnSpc>
                <a:spcPct val="100000"/>
              </a:lnSpc>
            </a:pPr>
            <a:r>
              <a:rPr lang="hr-HR" sz="2400" dirty="0"/>
              <a:t>Umirovljena turistica</a:t>
            </a:r>
          </a:p>
          <a:p>
            <a:pPr lvl="1">
              <a:lnSpc>
                <a:spcPct val="100000"/>
              </a:lnSpc>
            </a:pPr>
            <a:r>
              <a:rPr lang="hr-HR" sz="2400" dirty="0"/>
              <a:t>Fiksni raspored</a:t>
            </a:r>
          </a:p>
          <a:p>
            <a:pPr lvl="1">
              <a:lnSpc>
                <a:spcPct val="100000"/>
              </a:lnSpc>
            </a:pPr>
            <a:r>
              <a:rPr lang="hr-HR" sz="2400" dirty="0"/>
              <a:t>Niska tehnološka pismenost</a:t>
            </a:r>
          </a:p>
          <a:p>
            <a:pPr lvl="1">
              <a:lnSpc>
                <a:spcPct val="100000"/>
              </a:lnSpc>
            </a:pPr>
            <a:r>
              <a:rPr lang="hr-HR" sz="2400" dirty="0"/>
              <a:t>Zahtjevi prema sustavu: jednostavnost korištenja sustava, razumljive oznake i informacije</a:t>
            </a:r>
          </a:p>
        </p:txBody>
      </p:sp>
    </p:spTree>
    <p:extLst>
      <p:ext uri="{BB962C8B-B14F-4D97-AF65-F5344CB8AC3E}">
        <p14:creationId xmlns:p14="http://schemas.microsoft.com/office/powerpoint/2010/main" val="4001885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B8B9FD5-46CD-A107-25E8-24015C275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Persone i scenariji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B9A480DA-EEF8-F1AA-FB5D-DA962C18A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53978"/>
            <a:ext cx="9601200" cy="431342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hr-HR" sz="2400" dirty="0"/>
              <a:t>Anin </a:t>
            </a:r>
            <a:r>
              <a:rPr lang="hr-HR" sz="2400" dirty="0" err="1"/>
              <a:t>storyboard</a:t>
            </a:r>
            <a:r>
              <a:rPr lang="hr-HR" sz="2400" dirty="0"/>
              <a:t>:</a:t>
            </a:r>
          </a:p>
        </p:txBody>
      </p:sp>
      <p:pic>
        <p:nvPicPr>
          <p:cNvPr id="5" name="Picture 932815905">
            <a:extLst>
              <a:ext uri="{FF2B5EF4-FFF2-40B4-BE49-F238E27FC236}">
                <a16:creationId xmlns:a16="http://schemas.microsoft.com/office/drawing/2014/main" id="{24331177-682A-EC84-242D-ECF5D017E66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25" t="9473" r="5416" b="1403"/>
          <a:stretch>
            <a:fillRect/>
          </a:stretch>
        </p:blipFill>
        <p:spPr>
          <a:xfrm>
            <a:off x="2618376" y="2049786"/>
            <a:ext cx="6955248" cy="453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49885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D7AA1D6E-F3E9-4763-A3BC-84DF2E02F60F}"/>
    </a:ext>
  </a:extLst>
</a:theme>
</file>

<file path=ppt/theme/theme2.xml><?xml version="1.0" encoding="utf-8"?>
<a:theme xmlns:a="http://schemas.openxmlformats.org/drawingml/2006/main" name="Tema sustav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A8262251EB19394D91972252CA051D27" ma:contentTypeVersion="8" ma:contentTypeDescription="Stvaranje novog dokumenta." ma:contentTypeScope="" ma:versionID="ebd7bdc42c269e3c277ea128692cfec8">
  <xsd:schema xmlns:xsd="http://www.w3.org/2001/XMLSchema" xmlns:xs="http://www.w3.org/2001/XMLSchema" xmlns:p="http://schemas.microsoft.com/office/2006/metadata/properties" xmlns:ns3="ee48c1cf-628e-4120-ae21-bfa5e913f2c0" xmlns:ns4="9966fb05-5023-44bf-b8dc-7e719b21a277" targetNamespace="http://schemas.microsoft.com/office/2006/metadata/properties" ma:root="true" ma:fieldsID="d5cc84378efc4510110fbcf7c2679c71" ns3:_="" ns4:_="">
    <xsd:import namespace="ee48c1cf-628e-4120-ae21-bfa5e913f2c0"/>
    <xsd:import namespace="9966fb05-5023-44bf-b8dc-7e719b21a27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48c1cf-628e-4120-ae21-bfa5e913f2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966fb05-5023-44bf-b8dc-7e719b21a277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Zajednički se koristi s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Detalji o zajedničkom korištenju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Raspršivanje savjeta za zajedničko korištenj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Vrsta sadržaja"/>
        <xsd:element ref="dc:title" minOccurs="0" maxOccurs="1" ma:index="4" ma:displayName="Naslov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e48c1cf-628e-4120-ae21-bfa5e913f2c0" xsi:nil="true"/>
  </documentManagement>
</p:properties>
</file>

<file path=customXml/itemProps1.xml><?xml version="1.0" encoding="utf-8"?>
<ds:datastoreItem xmlns:ds="http://schemas.openxmlformats.org/officeDocument/2006/customXml" ds:itemID="{354983D6-0F6D-41EC-B44D-4F395233AA55}">
  <ds:schemaRefs>
    <ds:schemaRef ds:uri="9966fb05-5023-44bf-b8dc-7e719b21a277"/>
    <ds:schemaRef ds:uri="ee48c1cf-628e-4120-ae21-bfa5e913f2c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E3B0444-8447-4619-A591-A276586A4B6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A9534C4-1ABF-4B8E-9B49-31BE62E273C0}">
  <ds:schemaRefs>
    <ds:schemaRef ds:uri="http://schemas.openxmlformats.org/package/2006/metadata/core-properties"/>
    <ds:schemaRef ds:uri="9966fb05-5023-44bf-b8dc-7e719b21a277"/>
    <ds:schemaRef ds:uri="http://purl.org/dc/elements/1.1/"/>
    <ds:schemaRef ds:uri="http://schemas.microsoft.com/office/2006/documentManagement/types"/>
    <ds:schemaRef ds:uri="http://www.w3.org/XML/1998/namespace"/>
    <ds:schemaRef ds:uri="ee48c1cf-628e-4120-ae21-bfa5e913f2c0"/>
    <ds:schemaRef ds:uri="http://purl.org/dc/dcmitype/"/>
    <ds:schemaRef ds:uri="http://schemas.microsoft.com/office/infopath/2007/PartnerControls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{F16CD30D-62E4-234E-899A-1DE9FEAA6E1B}tf10001072</Template>
  <TotalTime>376</TotalTime>
  <Words>556</Words>
  <Application>Microsoft Office PowerPoint</Application>
  <PresentationFormat>Široki zaslon</PresentationFormat>
  <Paragraphs>163</Paragraphs>
  <Slides>28</Slides>
  <Notes>27</Notes>
  <HiddenSlides>0</HiddenSlides>
  <MMClips>0</MMClips>
  <ScaleCrop>false</ScaleCrop>
  <HeadingPairs>
    <vt:vector size="6" baseType="variant">
      <vt:variant>
        <vt:lpstr>Korišteni fontovi</vt:lpstr>
      </vt:variant>
      <vt:variant>
        <vt:i4>6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28</vt:i4>
      </vt:variant>
    </vt:vector>
  </HeadingPairs>
  <TitlesOfParts>
    <vt:vector size="35" baseType="lpstr">
      <vt:lpstr>Aharoni</vt:lpstr>
      <vt:lpstr>Calibri</vt:lpstr>
      <vt:lpstr>Calibri Light</vt:lpstr>
      <vt:lpstr>Franklin Gothic Book</vt:lpstr>
      <vt:lpstr>Lucida Console</vt:lpstr>
      <vt:lpstr>Stencil</vt:lpstr>
      <vt:lpstr>Crop</vt:lpstr>
      <vt:lpstr>Finalna prezentacija projekta  getByPromet</vt:lpstr>
      <vt:lpstr>Sažetak</vt:lpstr>
      <vt:lpstr>Uvod</vt:lpstr>
      <vt:lpstr>Razrada teme</vt:lpstr>
      <vt:lpstr>Razrada teme</vt:lpstr>
      <vt:lpstr>Persone i scenariji</vt:lpstr>
      <vt:lpstr>Persone i scenariji</vt:lpstr>
      <vt:lpstr>Persone i scenariji</vt:lpstr>
      <vt:lpstr>Persone i scenariji</vt:lpstr>
      <vt:lpstr>Persone i scenariji</vt:lpstr>
      <vt:lpstr>Ideje za dizajn aplikacija</vt:lpstr>
      <vt:lpstr>Ideja mobilne aplikacije</vt:lpstr>
      <vt:lpstr>Ideja za info ploču</vt:lpstr>
      <vt:lpstr>Skica mobilne aplikacije</vt:lpstr>
      <vt:lpstr>Skica mobilne aplikacije</vt:lpstr>
      <vt:lpstr>Skica mobilne aplikacije</vt:lpstr>
      <vt:lpstr>Skica mobilne aplikacije</vt:lpstr>
      <vt:lpstr>Skica mobilne aplikacije</vt:lpstr>
      <vt:lpstr>Skica mobilne aplikacije</vt:lpstr>
      <vt:lpstr>Skiciranje info ploče</vt:lpstr>
      <vt:lpstr>Prototipiranje niske vjerodostojnosti za info ploču</vt:lpstr>
      <vt:lpstr>Prototipiranje visoke vjerodostojnosti za mobilnu aplikaciju</vt:lpstr>
      <vt:lpstr>Prototipiranje visoke vjerodostojnosti za mobilnu aplikaciju</vt:lpstr>
      <vt:lpstr>Prototipiranje visoke vjerodostojnosti za mobilnu aplikaciju</vt:lpstr>
      <vt:lpstr>Metodologija</vt:lpstr>
      <vt:lpstr>Analiza podataka sa testiranja</vt:lpstr>
      <vt:lpstr>Prijedlozi za poboljšanja</vt:lpstr>
      <vt:lpstr>Prototip mobilne aplikacije sa poboljšanjima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prezentacija</dc:title>
  <dc:creator>Nikola Vidović</dc:creator>
  <cp:lastModifiedBy>Nikola Vidović</cp:lastModifiedBy>
  <cp:revision>4</cp:revision>
  <dcterms:created xsi:type="dcterms:W3CDTF">2023-12-18T18:38:16Z</dcterms:created>
  <dcterms:modified xsi:type="dcterms:W3CDTF">2024-01-23T04:32:16Z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0x010100A8262251EB19394D91972252CA051D27</vt:lpwstr>
  </property>
</Properties>
</file>

<file path=docProps/thumbnail.jpeg>
</file>